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0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4D06B-6366-4BE4-BC15-5D654AEC43B7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70541-B326-4615-966D-F385EDE59A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506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99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404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29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523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707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9314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0070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335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91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581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ED876-E9D6-4356-86EA-1B5FCE44EA1E}" type="datetimeFigureOut">
              <a:rPr lang="ru-RU" smtClean="0"/>
              <a:t>06.09.2024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28A70-CC5E-4323-AF88-90BDF68661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017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9978824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45 955,75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02804"/>
              </p:ext>
            </p:extLst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33402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269,95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105,96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89,46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1 419,65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4 534,76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23,40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292,41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134,14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144,98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149,15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192,28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201,45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193,50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58,14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112,32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2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25316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42 631,98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77,55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85,20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231,97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581,04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241,65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257,69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143,13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201,35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26,70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114,40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163,07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159,40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149,47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181,21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168,90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62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446609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50 323,09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105,59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390,39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886,12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264,83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276,87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258,56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84,29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37,10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189,43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82,05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121,34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141,64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198,28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119,49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119,17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179,07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192,70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166,64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43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33668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55 219,51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145,39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155,41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113,69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164,26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76,36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952,67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1 254,47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287,80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290,58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210,72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70,72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297,98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109,12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95,42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143,80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152,07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178,91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192,52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160,17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296,06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215,10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137,64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206,35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37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137997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64 869,07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106,64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223,66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134,15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90,70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334,09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69,28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101,15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51,16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82,88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715,17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118,02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605,97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289,63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289,02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90,79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140,29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319,88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407,63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185,13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3,42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130,68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95,49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97,86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521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030879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45 589,67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99,19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101,00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83,56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189,67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216,21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131,92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149,99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2,36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37,08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2,67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660,26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1 076,93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312,74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315,70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155,43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2,75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98,35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245,09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108,98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5,64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67,93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5,68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73,13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200,12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216,02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165,60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078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055030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42 199,35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269,89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116,46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94,86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139,08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177,14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150,84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128,31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650,63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1 185,85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313,12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315,26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141,02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185,58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57,52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199,35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215,34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158,61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86,62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98,91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115,61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239,39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208,44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181,92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175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979080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42 837,40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194,89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150,31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127,82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158,03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66,98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578,22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908,62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315,41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323,84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136,80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202,29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46,56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99,09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115,69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263,12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262,43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174,47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129,62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208,45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225,22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157,84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07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478168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35 794,98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135,16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154,17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129,83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125,17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53,24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88,36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259,27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128,91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112,97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199,02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173,29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175,44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211,65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228,80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158,24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409,98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1 078,31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322,24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336,25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198,53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140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180273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48 377,22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191,19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60,25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194,88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186,61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134,32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459,56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1 124,71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335,90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353,92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140,96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218,16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144,61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138,07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238,60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125,55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138,33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142,70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88,66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184,57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657946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43 017,52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199,16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140,24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58,17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56,83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132,57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497,82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1 109,25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346,75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363,37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142,44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233,21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222,08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148,03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150,03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185,40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242,05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128,48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98,93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216,86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235,02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162,52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196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3144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45 217,89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45972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407,88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56,67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41,71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255,44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109,61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233,05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166,11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169,28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200,32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210,02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206,58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125,95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407,88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56,67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255,44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109,61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233,05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166,11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169,28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125,95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41,71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164,83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535,53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23,56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200,32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210,02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206,58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035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544261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50 473,90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355,52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480,29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202,11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152,59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185,15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66,48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176,58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102,80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156,44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56,79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158,51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130,53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113,82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214,48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233,41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161,78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668,64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1 029,42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348,33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365,59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207,90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05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041476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50 163,96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249,91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207,67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156,23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57,27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120,08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129,95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131,69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421,09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995,21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360,88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375,04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214,30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225,04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153,81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146,31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82,07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89,99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183,64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105,55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99,03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218,60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239,59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162,35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293,99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124,36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787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02656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49 854,17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139,91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70,76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201,41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154,90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57,18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128,14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132,77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572,31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1 274,79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371,03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396,15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223,37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85,69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276,02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83,90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124,00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204,27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164,91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82,22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90,52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191,63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126,20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221,34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244,02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167,63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6910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489922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47 095,97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 smtClean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206,65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1,66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157,81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73,53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6,80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55,97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98,19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20,27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125,13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167,45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105,55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5,99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160,81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626,64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1 055,82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353,06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386,10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147,48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219,91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247,76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0,54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67,50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13,44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125,06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119,02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105,08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224,34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248,13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78,19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167,35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4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952977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50 930,48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212,96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165,39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70,35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64,59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15,85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118,07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161,96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99,60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82,34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120,97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228,38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252,71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175,36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62,74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228,18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118,22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187,94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58,77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65,51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2,40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501,89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1 349,37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370,49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403,31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236,74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92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442737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73 528,72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265,35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247,89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102,99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188,38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173,50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120,58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365,77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32,97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75,15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3,46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155,65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135,82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159,80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3,86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94,33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254,15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280,37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193,49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4,76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58,93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74,12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86,98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60,87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6,21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889,82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1 777,23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415,75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454,70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169,48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258,90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7,11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86,86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310,84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73,97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108,95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22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526467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48 810,06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45972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95,22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1,54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209,33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219,45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214,58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7,41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8,46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139,95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155,37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623,47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134,91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65,32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4,20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155,37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623,47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23,68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3,27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95,22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157,80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2,51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134,91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60,61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65,32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1,54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209,33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219,45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12,66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214,58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6,67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203,43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187,58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193,77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69,98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166,80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7,41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52,86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56,22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8,46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115,78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139,95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752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584408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49 292,33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45972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210,51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46,13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137,34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366,87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205,75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213,47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77,00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152,79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153,43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171,61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229,20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217,76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31,08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116,98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111,37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210,51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53,37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46,13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116,98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127,33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153,43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61,84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171,61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93,83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33,09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123,34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137,34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366,87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205,75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213,47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77,00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152,79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31,08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96,10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229,20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217,76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232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324648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40 625,92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45972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113,18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77,59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110,65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229,08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208,82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290,53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162,62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363,14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224,39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150,35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34,16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138,11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116,05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217,28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59,83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363,14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224,39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80,41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150,35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28,62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113,18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45,43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77,59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110,65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67,16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138,11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84,77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32,50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116,05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37,72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29,17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8,48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34,16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251,53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45,76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39,14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290,53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147,38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68,51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162,62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78,58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63,55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217,51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229,08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208,82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864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815340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35 577,81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45972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178,15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180,20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21,82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32,96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121,73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149,34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170,85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35,38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104,69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114,00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41,70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66,67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104,69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9,02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35,38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21,82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0,14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38,90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51,76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178,15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190,93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180,20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197,35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149,34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132,15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170,85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140,61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47,07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298,74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218,86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226,53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148,98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34,37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92,94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32,96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121,73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94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895424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43 480,76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79,46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71,78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103,86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100,78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3,02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7,60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38,38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11,93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25,64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20,54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125,13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88,35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98,01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107,06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151,47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23,23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193,00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70,56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64,99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91,79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3,35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137,53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278,36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223,25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231,96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75,21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145,71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                              0,19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23,51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83,73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181,73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16,12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177,92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001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175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40 470,13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41,91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36,29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22,88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28,50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99,13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49,77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69,22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110,10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110,22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54,33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143,45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90,97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100,26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38,80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108,84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169,07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38,18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442,79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244,34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254,50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85,49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146,23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29,87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10,59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39,81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55,45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8,27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35,55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24,68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140,05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112,47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124,53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66,04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72,16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177,40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21,74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51,51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78,83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182,64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196,57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177,54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697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183067"/>
              </p:ext>
            </p:extLst>
          </p:nvPr>
        </p:nvGraphicFramePr>
        <p:xfrm>
          <a:off x="8730763" y="5173276"/>
          <a:ext cx="3461238" cy="2565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497014">
                  <a:extLst>
                    <a:ext uri="{9D8B030D-6E8A-4147-A177-3AD203B41FA5}">
                      <a16:colId xmlns:a16="http://schemas.microsoft.com/office/drawing/2014/main" val="322083762"/>
                    </a:ext>
                  </a:extLst>
                </a:gridCol>
                <a:gridCol w="964224">
                  <a:extLst>
                    <a:ext uri="{9D8B030D-6E8A-4147-A177-3AD203B41FA5}">
                      <a16:colId xmlns:a16="http://schemas.microsoft.com/office/drawing/2014/main" val="780383999"/>
                    </a:ext>
                  </a:extLst>
                </a:gridCol>
              </a:tblGrid>
              <a:tr h="2565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Sum of squared distances to their centroid: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ru-RU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37 349,84</a:t>
                      </a:r>
                    </a:p>
                  </a:txBody>
                  <a:tcPr marL="9525" marR="85725" marT="9525" marB="0" anchor="ctr"/>
                </a:tc>
                <a:extLst>
                  <a:ext uri="{0D108BD9-81ED-4DB2-BD59-A6C34878D82A}">
                    <a16:rowId xmlns:a16="http://schemas.microsoft.com/office/drawing/2014/main" val="2624897628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/>
          </p:nvPr>
        </p:nvGraphicFramePr>
        <p:xfrm>
          <a:off x="9429601" y="2762250"/>
          <a:ext cx="2667149" cy="13335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992049">
                  <a:extLst>
                    <a:ext uri="{9D8B030D-6E8A-4147-A177-3AD203B41FA5}">
                      <a16:colId xmlns:a16="http://schemas.microsoft.com/office/drawing/2014/main" val="3800884261"/>
                    </a:ext>
                  </a:extLst>
                </a:gridCol>
                <a:gridCol w="1675100">
                  <a:extLst>
                    <a:ext uri="{9D8B030D-6E8A-4147-A177-3AD203B41FA5}">
                      <a16:colId xmlns:a16="http://schemas.microsoft.com/office/drawing/2014/main" val="11294606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u="none" strike="noStrike">
                          <a:effectLst/>
                        </a:rPr>
                        <a:t>С</a:t>
                      </a:r>
                      <a:r>
                        <a:rPr lang="en-US" sz="1100" u="none" strike="noStrike">
                          <a:effectLst/>
                        </a:rPr>
                        <a:t>luster names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0286177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Hong Kong SAR, 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Ultra high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94248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Israel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93025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Medium-low GDP per capita PPP annual growth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3420876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2" y="5426740"/>
          <a:ext cx="12191998" cy="14312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76598553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48737461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62457416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763811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31469634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79353630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058652634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98977405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09227242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824948772"/>
                    </a:ext>
                  </a:extLst>
                </a:gridCol>
              </a:tblGrid>
              <a:tr h="565862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price volatility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Value-traded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Stock market turnover ratio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Bank deposits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Broad money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Central bank assets to GDP (%)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700578452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8,78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45,43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35,63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269,95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13,20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26,13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105,96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3,12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89,46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88369680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6,25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34,25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24,53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123,56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33,71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36,46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37,35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306843834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5,47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18,22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1 419,65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4 534,76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31,31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  35,08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9,75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23,40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739784210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18,00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64,76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22,69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292,41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134,14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144,98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24,67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149,15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1510514317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2,90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15,81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24,15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39,38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61,33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192,28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201,45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5,84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193,50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401597069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  2,59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11,97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55,06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44,44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136,29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58,14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63,06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                            29,10   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                          112,32   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extLst>
                  <a:ext uri="{0D108BD9-81ED-4DB2-BD59-A6C34878D82A}">
                    <a16:rowId xmlns:a16="http://schemas.microsoft.com/office/drawing/2014/main" val="22544188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827604"/>
              </p:ext>
            </p:extLst>
          </p:nvPr>
        </p:nvGraphicFramePr>
        <p:xfrm>
          <a:off x="2" y="5429816"/>
          <a:ext cx="12191998" cy="144534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544772">
                  <a:extLst>
                    <a:ext uri="{9D8B030D-6E8A-4147-A177-3AD203B41FA5}">
                      <a16:colId xmlns:a16="http://schemas.microsoft.com/office/drawing/2014/main" val="121233670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715040392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560326350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2634396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416263775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417532901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3978297307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34793793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2698451488"/>
                    </a:ext>
                  </a:extLst>
                </a:gridCol>
                <a:gridCol w="1071914">
                  <a:extLst>
                    <a:ext uri="{9D8B030D-6E8A-4147-A177-3AD203B41FA5}">
                      <a16:colId xmlns:a16="http://schemas.microsoft.com/office/drawing/2014/main" val="1124388956"/>
                    </a:ext>
                  </a:extLst>
                </a:gridCol>
              </a:tblGrid>
              <a:tr h="339517">
                <a:tc>
                  <a:txBody>
                    <a:bodyPr/>
                    <a:lstStyle/>
                    <a:p>
                      <a:pPr algn="ctr" fontAlgn="t"/>
                      <a:r>
                        <a:rPr lang="ru-RU" sz="900" b="1" u="none" strike="noStrike" dirty="0">
                          <a:effectLst/>
                        </a:rPr>
                        <a:t>С</a:t>
                      </a:r>
                      <a:r>
                        <a:rPr lang="en-US" sz="900" b="1" u="none" strike="noStrike" dirty="0">
                          <a:effectLst/>
                        </a:rPr>
                        <a:t>luster names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GDP per capita, PPP (weighted annual growth rate 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price volatility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Value-traded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Stock market turnover ratio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Market capitalization to GDP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Bank deposits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Broad money (% of GDP)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>
                          <a:effectLst/>
                        </a:rPr>
                        <a:t> Central bank assets to GDP (%)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 Domestic credit to private sector (% of GDP)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/>
                </a:tc>
                <a:extLst>
                  <a:ext uri="{0D108BD9-81ED-4DB2-BD59-A6C34878D82A}">
                    <a16:rowId xmlns:a16="http://schemas.microsoft.com/office/drawing/2014/main" val="694770951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17,65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238,75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509,44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249,99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262,82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81,36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144,76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714094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High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25,99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50,52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109,31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46,52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66,36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107,49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1,08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106,52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8880809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Medium-high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6,56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40,95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44,51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119,92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41,32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42,39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48,92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3,34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26,47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747775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Medium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31,42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14,12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30,57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43,79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46,47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55,41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7,26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36,63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9143386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Medium-low GDP per capita PPP annual growth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4,87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15,63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57,51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33,24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169,22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87,32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97,74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35,73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106,83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84553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2,89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15,37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156,36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117,03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133,61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65,40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71,55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5,88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184,81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0004484"/>
                  </a:ext>
                </a:extLst>
              </a:tr>
              <a:tr h="14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Ultra low GDP per capita PPP annual growth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73" marR="7073" marT="707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2,15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19,81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70,66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97,19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72,71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181,86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195,77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18,30  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170,77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148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079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12299</Words>
  <Application>Microsoft Office PowerPoint</Application>
  <PresentationFormat>Широкоэкранный</PresentationFormat>
  <Paragraphs>3930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Клюкин Борис Денисович</dc:creator>
  <cp:lastModifiedBy>Клюкин Борис Денисович</cp:lastModifiedBy>
  <cp:revision>30</cp:revision>
  <dcterms:created xsi:type="dcterms:W3CDTF">2024-08-30T08:17:20Z</dcterms:created>
  <dcterms:modified xsi:type="dcterms:W3CDTF">2024-09-06T07:48:48Z</dcterms:modified>
</cp:coreProperties>
</file>

<file path=docProps/thumbnail.jpeg>
</file>